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40"/>
  </p:notesMasterIdLst>
  <p:sldIdLst>
    <p:sldId id="257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6" r:id="rId23"/>
    <p:sldId id="295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1" r:id="rId32"/>
    <p:sldId id="304" r:id="rId33"/>
    <p:sldId id="305" r:id="rId34"/>
    <p:sldId id="306" r:id="rId35"/>
    <p:sldId id="307" r:id="rId36"/>
    <p:sldId id="308" r:id="rId37"/>
    <p:sldId id="309" r:id="rId38"/>
    <p:sldId id="31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a Sarathi Paul" initials="PSP" lastIdx="1" clrIdx="0">
    <p:extLst>
      <p:ext uri="{19B8F6BF-5375-455C-9EA6-DF929625EA0E}">
        <p15:presenceInfo xmlns:p15="http://schemas.microsoft.com/office/powerpoint/2012/main" userId="0a719173115344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94667-A480-41D0-88E0-BD36A9DDA369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BA7E5-3A0D-4C87-B0A5-7992169AF1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52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insight.org/scale_free_networ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networksciencebook.com/chapter/3#not-poisson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b_(network_science)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urworldindata.org/rise-of-social-medi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atts%E2%80%93Strogatz_mode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indawi.com/journals/mpe/2014/693743/fig2/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en.wikipedia.org/wiki/Barab%C3%A1si%E2%80%93Albert_mode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researchgate.net/publication/259742981_Information_Theory_Kolmogorov_Complexity_and_Algorithmic_Probability_in_Network_Bi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1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6218X1630458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mall-world_experimen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mall-world_experiment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loitingchange.com/2016/09/14/another-powerful-idea-the-power-law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Social Network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Network growth</a:t>
            </a:r>
            <a:endParaRPr lang="en-US" sz="2400" dirty="0">
              <a:solidFill>
                <a:srgbClr val="00FF00"/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337D-BCDA-4228-B693-38416A42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Scale-free Property: Real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06FE-A9D7-4031-A5AB-90CB0DE03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950" y="2108201"/>
            <a:ext cx="5840730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Networks whose degree distribution follows power-law are known as </a:t>
            </a:r>
            <a:r>
              <a:rPr lang="en-US" dirty="0">
                <a:solidFill>
                  <a:srgbClr val="00B0F0"/>
                </a:solidFill>
              </a:rPr>
              <a:t>scale-free</a:t>
            </a:r>
            <a:r>
              <a:rPr lang="en-US" dirty="0"/>
              <a:t> networks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Most real-world networks are found to be scale-free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659E7-76F9-4925-8AA3-9C83BA679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3" y="1647588"/>
            <a:ext cx="5014522" cy="3760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DA9CD-A1A4-47BB-BBF3-6358B65578E8}"/>
              </a:ext>
            </a:extLst>
          </p:cNvPr>
          <p:cNvSpPr txBox="1"/>
          <p:nvPr/>
        </p:nvSpPr>
        <p:spPr>
          <a:xfrm>
            <a:off x="295275" y="5534025"/>
            <a:ext cx="462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Degree distribution of a scale-free network</a:t>
            </a:r>
          </a:p>
          <a:p>
            <a:r>
              <a:rPr lang="en-IN" dirty="0">
                <a:hlinkClick r:id="rId3"/>
              </a:rPr>
              <a:t>https://mathinsight.org/scale_free_network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550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4660-4634-493D-B223-A633D2AF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Synthetic Networks: Random Network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37B95-EA7B-487E-9F4F-B9B5ABBD1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025" y="2108201"/>
                <a:ext cx="7162800" cy="423544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Also popularly known as </a:t>
                </a:r>
                <a:r>
                  <a:rPr lang="en-US" dirty="0" err="1">
                    <a:solidFill>
                      <a:srgbClr val="00B0F0"/>
                    </a:solidFill>
                  </a:rPr>
                  <a:t>Erdős</a:t>
                </a:r>
                <a:r>
                  <a:rPr lang="en-US" dirty="0">
                    <a:solidFill>
                      <a:srgbClr val="00B0F0"/>
                    </a:solidFill>
                  </a:rPr>
                  <a:t> and </a:t>
                </a:r>
                <a:r>
                  <a:rPr lang="en-US" dirty="0" err="1">
                    <a:solidFill>
                      <a:srgbClr val="00B0F0"/>
                    </a:solidFill>
                  </a:rPr>
                  <a:t>Rényi</a:t>
                </a:r>
                <a:r>
                  <a:rPr lang="en-US" dirty="0">
                    <a:solidFill>
                      <a:srgbClr val="00B0F0"/>
                    </a:solidFill>
                  </a:rPr>
                  <a:t> model</a:t>
                </a:r>
                <a:r>
                  <a:rPr lang="en-US" dirty="0"/>
                  <a:t> (or ER model)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A number of variants of the model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Popular variants: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rgbClr val="00B0F0"/>
                    </a:solidFill>
                  </a:rPr>
                  <a:t> model [</a:t>
                </a:r>
                <a:r>
                  <a:rPr lang="en-US" dirty="0" err="1">
                    <a:solidFill>
                      <a:srgbClr val="00B0F0"/>
                    </a:solidFill>
                  </a:rPr>
                  <a:t>Erdős</a:t>
                </a:r>
                <a:r>
                  <a:rPr lang="en-US" dirty="0">
                    <a:solidFill>
                      <a:srgbClr val="00B0F0"/>
                    </a:solidFill>
                  </a:rPr>
                  <a:t> and </a:t>
                </a:r>
                <a:r>
                  <a:rPr lang="en-US" dirty="0" err="1">
                    <a:solidFill>
                      <a:srgbClr val="00B0F0"/>
                    </a:solidFill>
                  </a:rPr>
                  <a:t>Rényi</a:t>
                </a:r>
                <a:r>
                  <a:rPr lang="en-US" dirty="0">
                    <a:solidFill>
                      <a:srgbClr val="00B0F0"/>
                    </a:solidFill>
                  </a:rPr>
                  <a:t> 1959]</a:t>
                </a:r>
                <a:r>
                  <a:rPr lang="en-IN" dirty="0"/>
                  <a:t>: From the set of all networks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dirty="0"/>
                  <a:t> nodes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/>
                  <a:t> edges.  a network is chosen uniformly at random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rgbClr val="00B0F0"/>
                    </a:solidFill>
                  </a:rPr>
                  <a:t> model [Gilbert 1959]</a:t>
                </a:r>
                <a:r>
                  <a:rPr lang="en-IN" dirty="0"/>
                  <a:t>: Network has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N" dirty="0"/>
                  <a:t> nodes, and </a:t>
                </a:r>
                <a:r>
                  <a:rPr lang="en-US" dirty="0"/>
                  <a:t>any random pair of nodes has a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of being adjacent independently with any other pair of nodes in the network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Both the variants behave identically in the limiting case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model considered as the standard random network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837B95-EA7B-487E-9F4F-B9B5ABBD1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025" y="2108201"/>
                <a:ext cx="7162800" cy="4235449"/>
              </a:xfrm>
              <a:blipFill>
                <a:blip r:embed="rId2"/>
                <a:stretch>
                  <a:fillRect l="-1872" t="-719" r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C70D1A-DB38-4112-BE04-0268E9354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1971675"/>
            <a:ext cx="3629025" cy="361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54AD56-EAFD-47A8-A816-B21795C9111E}"/>
                  </a:ext>
                </a:extLst>
              </p:cNvPr>
              <p:cNvSpPr txBox="1"/>
              <p:nvPr/>
            </p:nvSpPr>
            <p:spPr>
              <a:xfrm>
                <a:off x="438150" y="5632883"/>
                <a:ext cx="3629025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An instance of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(16,</m:t>
                    </m:r>
                    <m:f>
                      <m:f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network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54AD56-EAFD-47A8-A816-B21795C91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5632883"/>
                <a:ext cx="3629025" cy="483466"/>
              </a:xfrm>
              <a:prstGeom prst="rect">
                <a:avLst/>
              </a:prstGeom>
              <a:blipFill>
                <a:blip r:embed="rId4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46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ABCE-0042-408D-A873-A153EAFE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Erdős-Rényi</a:t>
            </a:r>
            <a:r>
              <a:rPr lang="en-IN" dirty="0">
                <a:solidFill>
                  <a:srgbClr val="C00000"/>
                </a:solidFill>
              </a:rPr>
              <a:t> Network: Degree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886625-6EB2-45B5-9F2A-A76040B90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947946"/>
            <a:ext cx="5526185" cy="3862304"/>
          </a:xfrm>
        </p:spPr>
      </p:pic>
      <p:sp>
        <p:nvSpPr>
          <p:cNvPr id="4" name="TextBox 3"/>
          <p:cNvSpPr txBox="1"/>
          <p:nvPr/>
        </p:nvSpPr>
        <p:spPr>
          <a:xfrm>
            <a:off x="914400" y="5810250"/>
            <a:ext cx="464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Comparison of degree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26480" y="1947946"/>
                <a:ext cx="5051094" cy="439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For a node in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to have degree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, the corresponding node must be adjacent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other nodes of the network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We can choose these nodes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IN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/>
                  <a:t> ways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Probability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/>
                  <a:t> of a node to have degree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is given by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Letting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→∞,</m:t>
                    </m:r>
                  </m:oMath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1947946"/>
                <a:ext cx="5051094" cy="4393510"/>
              </a:xfrm>
              <a:prstGeom prst="rect">
                <a:avLst/>
              </a:prstGeom>
              <a:blipFill rotWithShape="0">
                <a:blip r:embed="rId3"/>
                <a:stretch>
                  <a:fillRect l="-724" t="-833" r="-7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308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Erdős-Rényi</a:t>
            </a:r>
            <a:r>
              <a:rPr lang="en-IN" dirty="0">
                <a:solidFill>
                  <a:srgbClr val="C00000"/>
                </a:solidFill>
              </a:rPr>
              <a:t> Network: Emergence of Giant Component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76689"/>
              </a:xfrm>
            </p:spPr>
            <p:txBody>
              <a:bodyPr>
                <a:normAutofit/>
              </a:bodyPr>
              <a:lstStyle/>
              <a:p>
                <a:r>
                  <a:rPr lang="en-IN" dirty="0">
                    <a:solidFill>
                      <a:srgbClr val="00B0F0"/>
                    </a:solidFill>
                  </a:rPr>
                  <a:t>Theorem: </a:t>
                </a:r>
                <a:r>
                  <a:rPr lang="en-US" dirty="0">
                    <a:solidFill>
                      <a:srgbClr val="00B0F0"/>
                    </a:solidFill>
                  </a:rPr>
                  <a:t>A giant component emerges in a random network when the average degree of the network is greater than or equal to unity, i.e.,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>
                    <a:solidFill>
                      <a:srgbClr val="00B0F0"/>
                    </a:solidFill>
                  </a:rPr>
                  <a:t>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chemeClr val="tx2"/>
                    </a:solidFill>
                  </a:rPr>
                  <a:t>For emergence of a giant component, only one link per node on-an-average is sufficient!! The above condition necessary, too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>
                    <a:solidFill>
                      <a:schemeClr val="tx2"/>
                    </a:solidFill>
                  </a:rPr>
                  <a:t>Regimes </a:t>
                </a:r>
                <a:r>
                  <a:rPr lang="en-IN" dirty="0">
                    <a:solidFill>
                      <a:schemeClr val="tx2"/>
                    </a:solidFill>
                  </a:rPr>
                  <a:t>of evolution: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rgbClr val="00B0F0"/>
                    </a:solidFill>
                  </a:rPr>
                  <a:t>Subcritical Regime (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r>
                  <a:rPr lang="en-IN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IN" dirty="0">
                    <a:solidFill>
                      <a:schemeClr val="tx2"/>
                    </a:solidFill>
                  </a:rPr>
                  <a:t> A number of </a:t>
                </a:r>
                <a:r>
                  <a:rPr lang="en-US" dirty="0">
                    <a:solidFill>
                      <a:schemeClr val="tx2"/>
                    </a:solidFill>
                  </a:rPr>
                  <a:t>small isolated clusters in the network, as the number of links is much less than the number of nodes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B0F0"/>
                    </a:solidFill>
                  </a:rPr>
                  <a:t>Critical point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IN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IN" dirty="0">
                    <a:solidFill>
                      <a:schemeClr val="tx2"/>
                    </a:solidFill>
                  </a:rPr>
                  <a:t> A distinguishable giant component emerges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rgbClr val="00B0F0"/>
                    </a:solidFill>
                  </a:rPr>
                  <a:t>Supercritical Regime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lang="en-I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&gt;1)</m:t>
                    </m:r>
                  </m:oMath>
                </a14:m>
                <a:r>
                  <a:rPr lang="en-IN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</m:oMath>
                </a14:m>
                <a:r>
                  <a:rPr lang="en-IN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 A growing giant component, and less and less smaller isolated clusters and nodes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rgbClr val="00B0F0"/>
                    </a:solidFill>
                  </a:rPr>
                  <a:t>Connected Regime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lang="en-IN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fName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⇛</m:t>
                    </m:r>
                    <m:r>
                      <a:rPr lang="en-IN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The giant component absorbs all nodes and components, the network becomes connected</a:t>
                </a:r>
                <a:endParaRPr lang="en-IN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76689"/>
              </a:xfrm>
              <a:blipFill>
                <a:blip r:embed="rId2"/>
                <a:stretch>
                  <a:fillRect l="-1333" t="-730" r="-848" b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65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Erdős-Rényi</a:t>
            </a:r>
            <a:r>
              <a:rPr lang="en-IN" dirty="0">
                <a:solidFill>
                  <a:srgbClr val="C00000"/>
                </a:solidFill>
              </a:rPr>
              <a:t> Network: Average Path Length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6" y="2084005"/>
            <a:ext cx="3630632" cy="38016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46242" y="2084005"/>
                <a:ext cx="6774288" cy="4069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/>
                  <a:t> represent the maximum path length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,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1+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+…⋯⋯+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, the above yields,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box>
                        <m:boxPr>
                          <m:ctrlPr>
                            <a:rPr lang="en-I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𝑙𝑜𝑔𝑁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Further approximation yields,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𝑙𝑜𝑔𝑁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dirty="0">
                    <a:solidFill>
                      <a:srgbClr val="00B0F0"/>
                    </a:solidFill>
                  </a:rPr>
                  <a:t>Theorem: </a:t>
                </a:r>
                <a:r>
                  <a:rPr lang="en-IN" dirty="0" err="1">
                    <a:solidFill>
                      <a:srgbClr val="00B0F0"/>
                    </a:solidFill>
                  </a:rPr>
                  <a:t>Erdős-Rényi</a:t>
                </a:r>
                <a:r>
                  <a:rPr lang="en-IN" dirty="0">
                    <a:solidFill>
                      <a:srgbClr val="00B0F0"/>
                    </a:solidFill>
                  </a:rPr>
                  <a:t> Networks follow small-world property.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242" y="2084005"/>
                <a:ext cx="6774288" cy="4069191"/>
              </a:xfrm>
              <a:prstGeom prst="rect">
                <a:avLst/>
              </a:prstGeom>
              <a:blipFill rotWithShape="0">
                <a:blip r:embed="rId3"/>
                <a:stretch>
                  <a:fillRect l="-810" t="-900" b="-14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5889800"/>
            <a:ext cx="451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depiction of random network in tree format</a:t>
            </a:r>
          </a:p>
        </p:txBody>
      </p:sp>
    </p:spTree>
    <p:extLst>
      <p:ext uri="{BB962C8B-B14F-4D97-AF65-F5344CB8AC3E}">
        <p14:creationId xmlns:p14="http://schemas.microsoft.com/office/powerpoint/2010/main" val="33545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Erdős-Rényi</a:t>
            </a:r>
            <a:r>
              <a:rPr lang="en-IN" dirty="0">
                <a:solidFill>
                  <a:srgbClr val="C00000"/>
                </a:solidFill>
              </a:rPr>
              <a:t> Network: Clustering Coefficient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IN" b="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/>
                  <a:t>Number of possible edges between neighbours of a node: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/>
                  <a:t>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IN" dirty="0"/>
                  <a:t>Expected number of edges between these nodes: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The above yields, the local clustering coefficient for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00B0F0"/>
                    </a:solidFill>
                  </a:rPr>
                  <a:t>Theorem: The local clustering coefficient for any node in an </a:t>
                </a:r>
                <a:r>
                  <a:rPr lang="en-IN" dirty="0" err="1">
                    <a:solidFill>
                      <a:srgbClr val="00B0F0"/>
                    </a:solidFill>
                  </a:rPr>
                  <a:t>Erdős-Rényi</a:t>
                </a:r>
                <a:r>
                  <a:rPr lang="en-IN" dirty="0">
                    <a:solidFill>
                      <a:srgbClr val="00B0F0"/>
                    </a:solidFill>
                  </a:rPr>
                  <a:t> Network is inversely proportional to the size of the network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7030A0"/>
                    </a:solidFill>
                  </a:rPr>
                  <a:t>Note: The local clustering coefficient for any node in an </a:t>
                </a:r>
                <a:r>
                  <a:rPr lang="en-IN" dirty="0" err="1">
                    <a:solidFill>
                      <a:srgbClr val="7030A0"/>
                    </a:solidFill>
                  </a:rPr>
                  <a:t>Erdős-Rényi</a:t>
                </a:r>
                <a:r>
                  <a:rPr lang="en-IN" dirty="0">
                    <a:solidFill>
                      <a:srgbClr val="7030A0"/>
                    </a:solidFill>
                  </a:rPr>
                  <a:t> Network does not depend on the degree of the node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2" t="-4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13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Erdős-Rényi</a:t>
            </a:r>
            <a:r>
              <a:rPr lang="en-IN" dirty="0">
                <a:solidFill>
                  <a:srgbClr val="C00000"/>
                </a:solidFill>
              </a:rPr>
              <a:t> Networks vs. Real-life Networks: Degree Distribution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2" y="2108200"/>
            <a:ext cx="10547797" cy="3236532"/>
          </a:xfrm>
        </p:spPr>
      </p:pic>
      <p:sp>
        <p:nvSpPr>
          <p:cNvPr id="5" name="TextBox 4"/>
          <p:cNvSpPr txBox="1"/>
          <p:nvPr/>
        </p:nvSpPr>
        <p:spPr>
          <a:xfrm>
            <a:off x="1906073" y="5537915"/>
            <a:ext cx="901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Real-life networks are often scale-free; however, </a:t>
            </a:r>
            <a:r>
              <a:rPr lang="en-IN" dirty="0" err="1"/>
              <a:t>Erdős-Rényi</a:t>
            </a:r>
            <a:r>
              <a:rPr lang="en-IN" dirty="0"/>
              <a:t> Networks are not</a:t>
            </a:r>
          </a:p>
          <a:p>
            <a:pPr algn="ctr"/>
            <a:r>
              <a:rPr lang="en-IN" dirty="0">
                <a:hlinkClick r:id="rId3"/>
              </a:rPr>
              <a:t>http://networksciencebook.com/chapter/3#not-poisson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978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Erdős-Rényi</a:t>
            </a:r>
            <a:r>
              <a:rPr lang="en-IN" dirty="0">
                <a:solidFill>
                  <a:srgbClr val="C00000"/>
                </a:solidFill>
              </a:rPr>
              <a:t> Networks vs. Real-life Networks: Presence of Outliers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3" y="2000757"/>
            <a:ext cx="3417160" cy="3417160"/>
          </a:xfrm>
        </p:spPr>
      </p:pic>
      <p:sp>
        <p:nvSpPr>
          <p:cNvPr id="5" name="TextBox 4"/>
          <p:cNvSpPr txBox="1"/>
          <p:nvPr/>
        </p:nvSpPr>
        <p:spPr>
          <a:xfrm>
            <a:off x="0" y="5409450"/>
            <a:ext cx="441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 map of the Internet based on the January 15, 2005. Hubs are highlighted</a:t>
            </a:r>
          </a:p>
          <a:p>
            <a:pPr algn="ctr"/>
            <a:r>
              <a:rPr lang="en-IN" sz="1400" dirty="0">
                <a:hlinkClick r:id="rId3"/>
              </a:rPr>
              <a:t>https://en.wikipedia.org/wiki/Hub_(network_science)</a:t>
            </a:r>
            <a:r>
              <a:rPr lang="en-I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36394" y="2579009"/>
                <a:ext cx="6259132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In an </a:t>
                </a:r>
                <a:r>
                  <a:rPr lang="en-US" dirty="0" err="1"/>
                  <a:t>Erdős-Rényi</a:t>
                </a:r>
                <a:r>
                  <a:rPr lang="en-US" dirty="0"/>
                  <a:t> Network,  probability of having a node with a high degree is extremely low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 probability of a node with 2000 </a:t>
                </a:r>
                <a:r>
                  <a:rPr lang="en-US" dirty="0" err="1"/>
                  <a:t>neighbours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−27</m:t>
                        </m:r>
                      </m:sup>
                    </m:sSup>
                  </m:oMath>
                </a14:m>
                <a:r>
                  <a:rPr lang="en-IN" dirty="0"/>
                  <a:t>!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In real-world networks, such nodes exist (Hubs)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Celebrities in social networks</a:t>
                </a:r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394" y="2579009"/>
                <a:ext cx="6259132" cy="3139321"/>
              </a:xfrm>
              <a:prstGeom prst="rect">
                <a:avLst/>
              </a:prstGeom>
              <a:blipFill rotWithShape="0">
                <a:blip r:embed="rId4"/>
                <a:stretch>
                  <a:fillRect l="-682" t="-971" r="-97" b="-21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41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Erdős-Rényi</a:t>
            </a:r>
            <a:r>
              <a:rPr lang="en-IN" dirty="0">
                <a:solidFill>
                  <a:srgbClr val="C00000"/>
                </a:solidFill>
              </a:rPr>
              <a:t> Networks vs. Real-life Networks: Small-world Property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 err="1"/>
                  <a:t>Erdős-Rényi</a:t>
                </a:r>
                <a:r>
                  <a:rPr lang="en-IN" dirty="0"/>
                  <a:t> Networks follow small-world property as the </a:t>
                </a:r>
                <a:r>
                  <a:rPr lang="en-US" dirty="0"/>
                  <a:t>maximum path length in </a:t>
                </a:r>
                <a:r>
                  <a:rPr lang="en-US" dirty="0" err="1"/>
                  <a:t>Erdős-Rényi</a:t>
                </a:r>
                <a:r>
                  <a:rPr lang="en-US" dirty="0"/>
                  <a:t> Networks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den>
                    </m:f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68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Erdős-Rényi</a:t>
            </a:r>
            <a:r>
              <a:rPr lang="en-IN" dirty="0">
                <a:solidFill>
                  <a:srgbClr val="C00000"/>
                </a:solidFill>
              </a:rPr>
              <a:t> Networks vs. Real-life Networks: Clustering Coefficient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08201"/>
            <a:ext cx="11134726" cy="3760891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local clustering coefficients in </a:t>
            </a:r>
            <a:r>
              <a:rPr lang="en-IN" sz="2400" dirty="0" err="1"/>
              <a:t>Erdős-Rényi</a:t>
            </a:r>
            <a:r>
              <a:rPr lang="en-IN" sz="2400" dirty="0"/>
              <a:t> Networks decreases with the increase in network size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Nodes having high local clustering coefficient exist in enormously large real-life networks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Echo chambers in large social networks like Facebook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0965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C0B2-96BD-429A-B476-8B8A6DDE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Rise of Online Social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035BD-8AFE-4D43-A432-2DAD2B3CD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6" y="1993900"/>
            <a:ext cx="3980116" cy="35347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4F99D-1AA4-43D7-BB1A-349692C97E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1993900"/>
            <a:ext cx="3781425" cy="3534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6F1B4-0D2B-4F5D-8F9D-0DA60153DF4F}"/>
              </a:ext>
            </a:extLst>
          </p:cNvPr>
          <p:cNvSpPr txBox="1"/>
          <p:nvPr/>
        </p:nvSpPr>
        <p:spPr>
          <a:xfrm>
            <a:off x="4467511" y="1993900"/>
            <a:ext cx="36004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Online social networks growing rapidly year-by-year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Their sizes are huge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2014, Facebook possessed 1.39 billion active users and 400 billion friendship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March 2015, Twitter has 288 million active users and 60 billion followers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1E73D-4F17-4571-9672-E34ABCE39028}"/>
              </a:ext>
            </a:extLst>
          </p:cNvPr>
          <p:cNvSpPr txBox="1"/>
          <p:nvPr/>
        </p:nvSpPr>
        <p:spPr>
          <a:xfrm>
            <a:off x="4181474" y="6000750"/>
            <a:ext cx="490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https://ourworldindata.org/rise-of-social-media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A28DF-30DF-4662-AEC2-0EB1344525DC}"/>
              </a:ext>
            </a:extLst>
          </p:cNvPr>
          <p:cNvSpPr txBox="1"/>
          <p:nvPr/>
        </p:nvSpPr>
        <p:spPr>
          <a:xfrm>
            <a:off x="1257300" y="5580016"/>
            <a:ext cx="1013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7030A0"/>
                </a:solidFill>
              </a:rPr>
              <a:t>Such huge volume of these online networks restrict the active research with real social networks </a:t>
            </a:r>
          </a:p>
        </p:txBody>
      </p:sp>
    </p:spTree>
    <p:extLst>
      <p:ext uri="{BB962C8B-B14F-4D97-AF65-F5344CB8AC3E}">
        <p14:creationId xmlns:p14="http://schemas.microsoft.com/office/powerpoint/2010/main" val="3890020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518D-2BE2-498B-98E8-910C14CB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Regular Ring Lattice Network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4AE75-6940-48F4-BE76-A6F7C737A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43" y="1913356"/>
            <a:ext cx="3943349" cy="394334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512704-EB84-4B74-8078-37D4B7D4D855}"/>
                  </a:ext>
                </a:extLst>
              </p:cNvPr>
              <p:cNvSpPr txBox="1"/>
              <p:nvPr/>
            </p:nvSpPr>
            <p:spPr>
              <a:xfrm>
                <a:off x="5038725" y="2743200"/>
                <a:ext cx="6305550" cy="270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A ring lattice network consists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nodes labeled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0, 1, 2, ⋯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arranged in circular order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Every node in the network is connected to exactly k other nodes, immediate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rightmost nodes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leftmost nodes relative to the position of the node in the network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512704-EB84-4B74-8078-37D4B7D4D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25" y="2743200"/>
                <a:ext cx="6305550" cy="2705805"/>
              </a:xfrm>
              <a:prstGeom prst="rect">
                <a:avLst/>
              </a:prstGeom>
              <a:blipFill>
                <a:blip r:embed="rId3"/>
                <a:stretch>
                  <a:fillRect l="-677" t="-11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1871D1-E4E1-4554-8FB9-8EBB05CE39E4}"/>
              </a:ext>
            </a:extLst>
          </p:cNvPr>
          <p:cNvSpPr txBox="1"/>
          <p:nvPr/>
        </p:nvSpPr>
        <p:spPr>
          <a:xfrm>
            <a:off x="504825" y="5779336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4-Regular Ring Lattice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46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518D-2BE2-498B-98E8-910C14CB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Regular Ring Lattice Network Model: Local Clustering Coefficient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4AE75-6940-48F4-BE76-A6F7C737A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10" y="1990725"/>
            <a:ext cx="4776615" cy="378861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512704-EB84-4B74-8078-37D4B7D4D855}"/>
                  </a:ext>
                </a:extLst>
              </p:cNvPr>
              <p:cNvSpPr txBox="1"/>
              <p:nvPr/>
            </p:nvSpPr>
            <p:spPr>
              <a:xfrm>
                <a:off x="4924425" y="2938724"/>
                <a:ext cx="6305550" cy="2587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Theorem: Local clustering coefficient of any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in a 	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𝑅𝑒𝑔𝑢𝑙𝑎𝑟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𝑅𝑖𝑛𝑔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𝐿𝑎𝑡𝑡𝑖𝑐𝑒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𝑁𝑒𝑡𝑤𝑜𝑟𝑘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3(</m:t>
                        </m:r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−2)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4(</m:t>
                        </m:r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i</a:t>
                </a:r>
                <a:r>
                  <a:rPr lang="en-US" dirty="0"/>
                  <a:t>s large, then the above expression boils down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rgbClr val="FF0000"/>
                    </a:solidFill>
                  </a:rPr>
                  <a:t>Regular Ring Lattice networks has high local clustering coefficients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512704-EB84-4B74-8078-37D4B7D4D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5" y="2938724"/>
                <a:ext cx="6305550" cy="2587247"/>
              </a:xfrm>
              <a:prstGeom prst="rect">
                <a:avLst/>
              </a:prstGeom>
              <a:blipFill>
                <a:blip r:embed="rId3"/>
                <a:stretch>
                  <a:fillRect l="-870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1871D1-E4E1-4554-8FB9-8EBB05CE39E4}"/>
              </a:ext>
            </a:extLst>
          </p:cNvPr>
          <p:cNvSpPr txBox="1"/>
          <p:nvPr/>
        </p:nvSpPr>
        <p:spPr>
          <a:xfrm>
            <a:off x="504825" y="5779336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4-Regular Ring Lattice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4357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518D-2BE2-498B-98E8-910C14CB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Regular Ring Lattice Network Model: Small-world Property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4AE75-6940-48F4-BE76-A6F7C737A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10" y="1990725"/>
            <a:ext cx="4776615" cy="37886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12704-EB84-4B74-8078-37D4B7D4D855}"/>
              </a:ext>
            </a:extLst>
          </p:cNvPr>
          <p:cNvSpPr txBox="1"/>
          <p:nvPr/>
        </p:nvSpPr>
        <p:spPr>
          <a:xfrm>
            <a:off x="4924425" y="2938724"/>
            <a:ext cx="6305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All the connection in ring lattice are to nearby nodes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Two nodes that are in the opposite sides of the ring will be connected by long chains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Theorem: Regular Ring Lattice networks does not follow small-world property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871D1-E4E1-4554-8FB9-8EBB05CE39E4}"/>
              </a:ext>
            </a:extLst>
          </p:cNvPr>
          <p:cNvSpPr txBox="1"/>
          <p:nvPr/>
        </p:nvSpPr>
        <p:spPr>
          <a:xfrm>
            <a:off x="504825" y="5779336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4-Regular Ring Lattice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7292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F1C5-FA26-4634-A471-668B29D8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Watts-</a:t>
            </a:r>
            <a:r>
              <a:rPr lang="en-IN" dirty="0" err="1">
                <a:solidFill>
                  <a:srgbClr val="C00000"/>
                </a:solidFill>
              </a:rPr>
              <a:t>Strogatz</a:t>
            </a:r>
            <a:r>
              <a:rPr lang="en-IN" dirty="0">
                <a:solidFill>
                  <a:srgbClr val="C00000"/>
                </a:solidFill>
              </a:rPr>
              <a:t>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87E42-768D-48CB-83B7-6C4AF0E2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4" y="2108201"/>
            <a:ext cx="6440805" cy="376089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 err="1"/>
              <a:t>Erdős-Rényi</a:t>
            </a:r>
            <a:r>
              <a:rPr lang="en-IN" dirty="0"/>
              <a:t> Networks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possesses the small-world property,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have small local clustering coefficients for all the nodes when the network size is large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Regular Ring Lattice networks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possess high local clustering coefficients for all the node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does not follow small-world property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B0F0"/>
                </a:solidFill>
              </a:rPr>
              <a:t>Watts-</a:t>
            </a:r>
            <a:r>
              <a:rPr lang="en-IN" dirty="0" err="1">
                <a:solidFill>
                  <a:srgbClr val="00B0F0"/>
                </a:solidFill>
              </a:rPr>
              <a:t>Strogatz</a:t>
            </a:r>
            <a:r>
              <a:rPr lang="en-IN" dirty="0">
                <a:solidFill>
                  <a:srgbClr val="00B0F0"/>
                </a:solidFill>
              </a:rPr>
              <a:t> Model form networks that </a:t>
            </a:r>
            <a:r>
              <a:rPr lang="en-US" dirty="0">
                <a:solidFill>
                  <a:srgbClr val="00B0F0"/>
                </a:solidFill>
              </a:rPr>
              <a:t>has a high local clustering coefficient and possesses the small-world property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Proposed by Watts and </a:t>
            </a:r>
            <a:r>
              <a:rPr lang="en-US" dirty="0" err="1"/>
              <a:t>Strogatz</a:t>
            </a:r>
            <a:r>
              <a:rPr lang="en-US" dirty="0"/>
              <a:t> in 1998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3362F7F-BD56-42E1-9EAF-39C9A6F807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9" y="2051050"/>
            <a:ext cx="3912071" cy="3465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8DD69C-739B-4ED2-9478-9ECD3B2BCC51}"/>
              </a:ext>
            </a:extLst>
          </p:cNvPr>
          <p:cNvSpPr txBox="1"/>
          <p:nvPr/>
        </p:nvSpPr>
        <p:spPr>
          <a:xfrm>
            <a:off x="1" y="5516136"/>
            <a:ext cx="4829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Watts–</a:t>
            </a:r>
            <a:r>
              <a:rPr lang="en-IN" dirty="0" err="1"/>
              <a:t>Strogatz</a:t>
            </a:r>
            <a:r>
              <a:rPr lang="en-IN" dirty="0"/>
              <a:t> network with 100 nodes formed by </a:t>
            </a:r>
            <a:r>
              <a:rPr lang="en-IN" dirty="0" err="1"/>
              <a:t>igraph</a:t>
            </a:r>
            <a:r>
              <a:rPr lang="en-IN" dirty="0"/>
              <a:t> and visualized by </a:t>
            </a:r>
            <a:r>
              <a:rPr lang="en-IN" dirty="0" err="1"/>
              <a:t>Cytoscape</a:t>
            </a:r>
            <a:r>
              <a:rPr lang="en-IN" dirty="0"/>
              <a:t> 2.5 </a:t>
            </a:r>
          </a:p>
          <a:p>
            <a:r>
              <a:rPr lang="en-IN" sz="1400" dirty="0">
                <a:hlinkClick r:id="rId3"/>
              </a:rPr>
              <a:t>https://en.wikipedia.org/wiki/Watts%E2%80%93Strogatz_model</a:t>
            </a:r>
            <a:r>
              <a:rPr lang="en-I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64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0822-332B-4914-98E1-251260F6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Watts-</a:t>
            </a:r>
            <a:r>
              <a:rPr lang="en-IN" dirty="0" err="1">
                <a:solidFill>
                  <a:srgbClr val="C00000"/>
                </a:solidFill>
              </a:rPr>
              <a:t>Strogatz</a:t>
            </a:r>
            <a:r>
              <a:rPr lang="en-IN" dirty="0">
                <a:solidFill>
                  <a:srgbClr val="C00000"/>
                </a:solidFill>
              </a:rPr>
              <a:t> Network Model: Network Formation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4DCF4B-EBD5-4A6C-9245-05E69E44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003425"/>
            <a:ext cx="5343525" cy="400764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A12144-5CF9-41FC-B934-0BAD83D2BD4B}"/>
                  </a:ext>
                </a:extLst>
              </p:cNvPr>
              <p:cNvSpPr txBox="1"/>
              <p:nvPr/>
            </p:nvSpPr>
            <p:spPr>
              <a:xfrm>
                <a:off x="5248275" y="2003425"/>
                <a:ext cx="6600825" cy="398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Start with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-regular lattice network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arenR"/>
                </a:pPr>
                <a:endParaRPr lang="en-US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List the nodes of the lattice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 2, 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IN" dirty="0"/>
              </a:p>
              <a:p>
                <a:pPr marL="342900" indent="-342900">
                  <a:buFont typeface="+mj-lt"/>
                  <a:buAutoNum type="arabicParenR"/>
                </a:pPr>
                <a:endParaRPr lang="en-IN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IN" dirty="0"/>
                  <a:t>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dirty="0"/>
                  <a:t> node from the list,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⋯,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IN" dirty="0"/>
              </a:p>
              <a:p>
                <a:pPr marL="342900" indent="-342900">
                  <a:buFont typeface="+mj-lt"/>
                  <a:buAutoNum type="arabicParenR"/>
                </a:pPr>
                <a:endParaRPr lang="en-IN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IN" dirty="0"/>
                  <a:t>Select edges that that link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dirty="0"/>
                  <a:t> node to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node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342900" indent="-342900">
                  <a:buFont typeface="+mj-lt"/>
                  <a:buAutoNum type="arabicParenR"/>
                </a:pPr>
                <a:endParaRPr lang="en-IN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With a fixed rewiring probability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rewire the other end of these edges</a:t>
                </a:r>
              </a:p>
              <a:p>
                <a:pPr marL="342900" indent="-342900">
                  <a:buFont typeface="+mj-lt"/>
                  <a:buAutoNum type="arabicParenR"/>
                </a:pPr>
                <a:endParaRPr lang="en-US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Avoid formation self-loops and link-duplication</a:t>
                </a:r>
              </a:p>
              <a:p>
                <a:pPr marL="342900" indent="-342900">
                  <a:buFont typeface="+mj-lt"/>
                  <a:buAutoNum type="arabicParenR"/>
                </a:pPr>
                <a:endParaRPr lang="en-US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dirty="0"/>
                  <a:t>Repeat steps 3 through 6 until all the nodes are scanned</a:t>
                </a:r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A12144-5CF9-41FC-B934-0BAD83D2B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275" y="2003425"/>
                <a:ext cx="6600825" cy="3980192"/>
              </a:xfrm>
              <a:prstGeom prst="rect">
                <a:avLst/>
              </a:prstGeom>
              <a:blipFill>
                <a:blip r:embed="rId4"/>
                <a:stretch>
                  <a:fillRect l="-646" t="-919" b="-15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F01E7DA-85D9-4E83-89E3-46CA5F99706B}"/>
              </a:ext>
            </a:extLst>
          </p:cNvPr>
          <p:cNvSpPr txBox="1"/>
          <p:nvPr/>
        </p:nvSpPr>
        <p:spPr>
          <a:xfrm>
            <a:off x="133350" y="5772150"/>
            <a:ext cx="498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5"/>
              </a:rPr>
              <a:t>https://www.hindawi.com/journals/mpe/2014/693743/fig2/</a:t>
            </a:r>
            <a:r>
              <a:rPr lang="en-I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7119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35A9-1E54-43A7-916B-FDCC1F9C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Watts-</a:t>
            </a:r>
            <a:r>
              <a:rPr lang="en-IN" dirty="0" err="1">
                <a:solidFill>
                  <a:srgbClr val="C00000"/>
                </a:solidFill>
              </a:rPr>
              <a:t>Strogatz</a:t>
            </a:r>
            <a:r>
              <a:rPr lang="en-IN" dirty="0">
                <a:solidFill>
                  <a:srgbClr val="C00000"/>
                </a:solidFill>
              </a:rPr>
              <a:t> Network Model: Properties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A59A3-5106-49FF-B06E-56AE0FD68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4972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Locally clustered network due to the underlying ring lattice structure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Random rewiring of links reduce the average path length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number of non-lattice edges introduced due to random </a:t>
                </a:r>
                <a:r>
                  <a:rPr lang="en-US" dirty="0" err="1"/>
                  <a:t>random</a:t>
                </a:r>
                <a:r>
                  <a:rPr lang="en-US" dirty="0"/>
                  <a:t> rewiring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Approximates to </a:t>
                </a:r>
                <a:r>
                  <a:rPr lang="en-US" dirty="0">
                    <a:solidFill>
                      <a:srgbClr val="00B0F0"/>
                    </a:solidFill>
                  </a:rPr>
                  <a:t>ring lattice networks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Approximates to </a:t>
                </a:r>
                <a:r>
                  <a:rPr lang="en-IN" dirty="0" err="1">
                    <a:solidFill>
                      <a:srgbClr val="00B0F0"/>
                    </a:solidFill>
                  </a:rPr>
                  <a:t>Erdős-Rényi</a:t>
                </a:r>
                <a:r>
                  <a:rPr lang="en-IN" dirty="0">
                    <a:solidFill>
                      <a:srgbClr val="00B0F0"/>
                    </a:solidFill>
                  </a:rPr>
                  <a:t> Networks</a:t>
                </a:r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A59A3-5106-49FF-B06E-56AE0FD68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49724"/>
              </a:xfrm>
              <a:blipFill>
                <a:blip r:embed="rId2"/>
                <a:stretch>
                  <a:fillRect l="-1273" t="-881" b="-1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742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35A9-1E54-43A7-916B-FDCC1F9C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8978"/>
            <a:ext cx="10058400" cy="145075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Watts-</a:t>
            </a:r>
            <a:r>
              <a:rPr lang="en-IN" dirty="0" err="1">
                <a:solidFill>
                  <a:srgbClr val="C00000"/>
                </a:solidFill>
              </a:rPr>
              <a:t>Strogatz</a:t>
            </a:r>
            <a:r>
              <a:rPr lang="en-IN" dirty="0">
                <a:solidFill>
                  <a:srgbClr val="C00000"/>
                </a:solidFill>
              </a:rPr>
              <a:t> Network Model: Average Path Length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A59A3-5106-49FF-B06E-56AE0FD68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4972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Average path length in WS network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IN" dirty="0"/>
                  <a:t> when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The above scales linearly with the size of the network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IN" dirty="0"/>
                  <a:t>, average path length boils down to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den>
                    </m:f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IN" dirty="0"/>
                  <a:t>, with increase in the value of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N" dirty="0"/>
                  <a:t>, the average path length reduces sharply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A59A3-5106-49FF-B06E-56AE0FD68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49724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56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35A9-1E54-43A7-916B-FDCC1F9C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8978"/>
            <a:ext cx="10058400" cy="1450757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Watts-</a:t>
            </a:r>
            <a:r>
              <a:rPr lang="en-IN" dirty="0" err="1">
                <a:solidFill>
                  <a:srgbClr val="C00000"/>
                </a:solidFill>
              </a:rPr>
              <a:t>Strogatz</a:t>
            </a:r>
            <a:r>
              <a:rPr lang="en-IN" dirty="0">
                <a:solidFill>
                  <a:srgbClr val="C00000"/>
                </a:solidFill>
              </a:rPr>
              <a:t> Network Model: Clustering Coefficient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A59A3-5106-49FF-B06E-56AE0FD68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3301" y="2108201"/>
                <a:ext cx="6151524" cy="414972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Average path length in WS network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IN" dirty="0"/>
                  <a:t> when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The above scales linearly with the size of the network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IN" dirty="0"/>
                  <a:t>, average path length boils down to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den>
                    </m:f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IN" dirty="0"/>
                  <a:t>, with increase in the value of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N" dirty="0"/>
                  <a:t>, the average path length reduces sharply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3A59A3-5106-49FF-B06E-56AE0FD68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3301" y="2108201"/>
                <a:ext cx="6151524" cy="4149724"/>
              </a:xfrm>
              <a:blipFill>
                <a:blip r:embed="rId2"/>
                <a:stretch>
                  <a:fillRect l="-2279" r="-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2580BA5-D716-45B9-91B6-E63BBEDF7D2C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𝛽→0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E4FC6-DC0E-42E0-A1C5-D41655E64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2" y="2028736"/>
            <a:ext cx="5372376" cy="41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68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D9BC-FFB5-4271-8C9E-D0A5DEC6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Watts-</a:t>
            </a:r>
            <a:r>
              <a:rPr lang="en-IN" dirty="0" err="1">
                <a:solidFill>
                  <a:srgbClr val="C00000"/>
                </a:solidFill>
              </a:rPr>
              <a:t>Strogatz</a:t>
            </a:r>
            <a:r>
              <a:rPr lang="en-IN" dirty="0">
                <a:solidFill>
                  <a:srgbClr val="C00000"/>
                </a:solidFill>
              </a:rPr>
              <a:t> Networks vs. Real-world Networks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AC7D8-6B83-4FD8-B9E8-CD44098A0D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2150" y="2108201"/>
                <a:ext cx="5838825" cy="419734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Watts-</a:t>
                </a:r>
                <a:r>
                  <a:rPr lang="en-US" dirty="0" err="1"/>
                  <a:t>Strogatz</a:t>
                </a:r>
                <a:r>
                  <a:rPr lang="en-US" dirty="0"/>
                  <a:t> networks have only few outliers, whereas, real-life networks have significantly high number of outliers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Watts-</a:t>
                </a:r>
                <a:r>
                  <a:rPr lang="en-US" dirty="0" err="1"/>
                  <a:t>Strogatz</a:t>
                </a:r>
                <a:r>
                  <a:rPr lang="en-US" dirty="0"/>
                  <a:t> networks follow small-world property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IN" dirty="0"/>
                  <a:t>, however, real-world networks always follow small-world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Degree distribution in </a:t>
                </a:r>
                <a:r>
                  <a:rPr lang="en-US" dirty="0"/>
                  <a:t>Watts-</a:t>
                </a:r>
                <a:r>
                  <a:rPr lang="en-US" dirty="0" err="1"/>
                  <a:t>Strogatz</a:t>
                </a:r>
                <a:r>
                  <a:rPr lang="en-US" dirty="0"/>
                  <a:t> does not follow power law, whereas, real networks often does that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Both Watts-</a:t>
                </a:r>
                <a:r>
                  <a:rPr lang="en-US" dirty="0" err="1"/>
                  <a:t>Strogatz</a:t>
                </a:r>
                <a:r>
                  <a:rPr lang="en-US" dirty="0"/>
                  <a:t> networks and real-world networks have high clustering coefficient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AC7D8-6B83-4FD8-B9E8-CD44098A0D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2150" y="2108201"/>
                <a:ext cx="5838825" cy="4197349"/>
              </a:xfrm>
              <a:blipFill>
                <a:blip r:embed="rId2"/>
                <a:stretch>
                  <a:fillRect l="-2401" t="-727" r="-20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6ED303-5BCE-42DD-9710-677EC5A4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04" y="1952550"/>
            <a:ext cx="5600846" cy="34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6D53AA-AF77-48F4-A08D-B33DA3293F88}"/>
              </a:ext>
            </a:extLst>
          </p:cNvPr>
          <p:cNvSpPr txBox="1"/>
          <p:nvPr/>
        </p:nvSpPr>
        <p:spPr>
          <a:xfrm>
            <a:off x="171304" y="5410200"/>
            <a:ext cx="531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Comparisons of Degree Distribution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0638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9786-C6AD-4CF6-87E6-F8AD0D91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77D0C-CDC8-4B5C-851A-3FB593323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Real-life social networks often evolve with 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Originates with a small seed network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network grows as new nodes and edges gets attached to the network with 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B0F0"/>
                </a:solidFill>
              </a:rPr>
              <a:t>Barabasi</a:t>
            </a:r>
            <a:r>
              <a:rPr lang="en-US" dirty="0">
                <a:solidFill>
                  <a:srgbClr val="00B0F0"/>
                </a:solidFill>
              </a:rPr>
              <a:t>-Albert model</a:t>
            </a:r>
            <a:r>
              <a:rPr lang="en-US" dirty="0"/>
              <a:t> follows the same principle of network evolution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Also known as </a:t>
            </a:r>
            <a:r>
              <a:rPr lang="en-US" dirty="0">
                <a:solidFill>
                  <a:srgbClr val="00B0F0"/>
                </a:solidFill>
              </a:rPr>
              <a:t>Preferential Attachment model</a:t>
            </a:r>
            <a:r>
              <a:rPr lang="en-US" dirty="0"/>
              <a:t> or </a:t>
            </a:r>
            <a:r>
              <a:rPr lang="en-US" dirty="0">
                <a:solidFill>
                  <a:srgbClr val="00B0F0"/>
                </a:solidFill>
              </a:rPr>
              <a:t>rich gets richer model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Generates </a:t>
            </a:r>
            <a:r>
              <a:rPr lang="en-US" dirty="0">
                <a:solidFill>
                  <a:srgbClr val="00B0F0"/>
                </a:solidFill>
              </a:rPr>
              <a:t>scale-free</a:t>
            </a:r>
            <a:r>
              <a:rPr lang="en-US" dirty="0"/>
              <a:t> networks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51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F10B-43DA-4BFC-9CDC-3BF5AF32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Synthetic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5E0E-C6B0-40AA-AF0D-534A36D7C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Generated using theoretical network models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Often possesses strong underlying mathematical foundation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Often can simulate important real-world network characteristics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Help getting insights of the real-life networks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</a:t>
            </a:r>
            <a:r>
              <a:rPr lang="en-US" dirty="0" err="1"/>
              <a:t>llow</a:t>
            </a:r>
            <a:r>
              <a:rPr lang="en-US" dirty="0"/>
              <a:t> experimentation through simulation when real networks are unavailable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can establish network insights on concrete theoretical foundations</a:t>
            </a: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819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C881-4DAC-4AC2-ABA9-AF9F3B01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Model: Network Formation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A54309-A2C6-49E2-8E26-FF6D763DC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3" y="2127250"/>
            <a:ext cx="4227749" cy="352996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B1F022-6EA7-42A9-8749-820B9D5241FF}"/>
                  </a:ext>
                </a:extLst>
              </p:cNvPr>
              <p:cNvSpPr txBox="1"/>
              <p:nvPr/>
            </p:nvSpPr>
            <p:spPr>
              <a:xfrm>
                <a:off x="4867275" y="2127250"/>
                <a:ext cx="6467475" cy="4011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Initially, the network has a limited number of nodes,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At every time-step, a new node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edges enters the network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New edges gets attached with the existing nodes based on the </a:t>
                </a:r>
                <a:r>
                  <a:rPr lang="en-US" dirty="0">
                    <a:solidFill>
                      <a:srgbClr val="00B0F0"/>
                    </a:solidFill>
                  </a:rPr>
                  <a:t>principle of preferential attachment</a:t>
                </a:r>
                <a:r>
                  <a:rPr lang="en-US" dirty="0"/>
                  <a:t> as follows: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742950" lvl="1" indent="-285750">
                  <a:buFont typeface="Wingdings" panose="05000000000000000000" pitchFamily="2" charset="2"/>
                  <a:buChar char="q"/>
                </a:pPr>
                <a:r>
                  <a:rPr lang="en-IN" dirty="0"/>
                  <a:t>the probability </a:t>
                </a:r>
                <a:r>
                  <a:rPr lang="en-US" dirty="0"/>
                  <a:t>that the new edge attaches to an existing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B1F022-6EA7-42A9-8749-820B9D524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2127250"/>
                <a:ext cx="6467475" cy="4011804"/>
              </a:xfrm>
              <a:prstGeom prst="rect">
                <a:avLst/>
              </a:prstGeom>
              <a:blipFill>
                <a:blip r:embed="rId3"/>
                <a:stretch>
                  <a:fillRect l="-566" t="-9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96C82F-BC6E-48F5-80BD-A50ACF6B1AA3}"/>
                  </a:ext>
                </a:extLst>
              </p:cNvPr>
              <p:cNvSpPr txBox="1"/>
              <p:nvPr/>
            </p:nvSpPr>
            <p:spPr>
              <a:xfrm>
                <a:off x="254794" y="5657215"/>
                <a:ext cx="357425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1400" dirty="0"/>
              </a:p>
              <a:p>
                <a:r>
                  <a:rPr lang="en-IN" sz="1400" dirty="0">
                    <a:hlinkClick r:id="rId4"/>
                  </a:rPr>
                  <a:t>https://en.wikipedia.org/wiki/Barab%C3%A1si%E2%80%93Albert_model</a:t>
                </a:r>
                <a:r>
                  <a:rPr lang="en-IN" sz="14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96C82F-BC6E-48F5-80BD-A50ACF6B1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94" y="5657215"/>
                <a:ext cx="3574256" cy="738664"/>
              </a:xfrm>
              <a:prstGeom prst="rect">
                <a:avLst/>
              </a:prstGeom>
              <a:blipFill>
                <a:blip r:embed="rId5"/>
                <a:stretch>
                  <a:fillRect l="-512" b="-7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12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Model: Network Growth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0039"/>
            <a:ext cx="12192000" cy="344056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1400" dirty="0">
                <a:hlinkClick r:id="rId2"/>
              </a:rPr>
              <a:t>https://www.researchgate.net/publication/259742981_Information_Theory_Kolmogorov_Complexity_and_Algorithmic_Probability_in_Network_Biology</a:t>
            </a:r>
            <a:endParaRPr lang="en-IN" sz="1400" dirty="0"/>
          </a:p>
          <a:p>
            <a:pPr algn="ctr"/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6" y="1889672"/>
            <a:ext cx="10663707" cy="3122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5012117"/>
                <a:ext cx="274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b="0" dirty="0"/>
              </a:p>
              <a:p>
                <a:r>
                  <a:rPr lang="en-IN" dirty="0"/>
                  <a:t>Average Path Length = 2.16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012117"/>
                <a:ext cx="274062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778" r="-66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25688" y="5012116"/>
                <a:ext cx="274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b="0" dirty="0"/>
              </a:p>
              <a:p>
                <a:r>
                  <a:rPr lang="en-IN" dirty="0"/>
                  <a:t>Average Path Length = 2.69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688" y="5012116"/>
                <a:ext cx="2740624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778" r="-889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605234" y="5012116"/>
                <a:ext cx="274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IN" b="0" dirty="0"/>
              </a:p>
              <a:p>
                <a:r>
                  <a:rPr lang="en-IN" dirty="0"/>
                  <a:t>Average Path Length = 3.02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34" y="5012116"/>
                <a:ext cx="2740624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004" r="-891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995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BFFD-75F2-4526-AA1B-07733D81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Model: Degree Dynamics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2ABC8-1A83-410A-803A-3CAAE1DFF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244974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Captures the continuous changes in degree distribution with addition of nodes and edges into the network with time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Let the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joined the network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and has 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at any instance of time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Then the degree of the above node at current instance is given by the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⋯⋯⋯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Where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N" dirty="0"/>
                  <a:t> is the </a:t>
                </a:r>
                <a:r>
                  <a:rPr lang="en-IN" dirty="0">
                    <a:solidFill>
                      <a:srgbClr val="00B0F0"/>
                    </a:solidFill>
                  </a:rPr>
                  <a:t>dynamical exponent</a:t>
                </a:r>
                <a:r>
                  <a:rPr lang="en-IN" dirty="0"/>
                  <a:t>, and is set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in general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Expected number of preferential attachment during joining of a node is usually 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Then the revised equation assumes the form: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⋯⋯⋯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2ABC8-1A83-410A-803A-3CAAE1DFF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244974"/>
              </a:xfrm>
              <a:blipFill>
                <a:blip r:embed="rId2"/>
                <a:stretch>
                  <a:fillRect l="-1394" t="-8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303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BCA9-369E-4C5C-BDEC-FEA7C10E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Model: Scale-free Property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E984-DB17-4FD9-A3D5-AC175DC25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26402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Note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This implies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The above establishes that the growth model follows </a:t>
                </a:r>
                <a:r>
                  <a:rPr lang="en-IN" dirty="0">
                    <a:solidFill>
                      <a:srgbClr val="00B0F0"/>
                    </a:solidFill>
                  </a:rPr>
                  <a:t>power law</a:t>
                </a:r>
                <a:endParaRPr lang="en-IN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E984-DB17-4FD9-A3D5-AC175DC25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264024"/>
              </a:xfrm>
              <a:blipFill>
                <a:blip r:embed="rId2"/>
                <a:stretch>
                  <a:fillRect l="-1333" t="-7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758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BCA9-369E-4C5C-BDEC-FEA7C10E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Model: Scale-free Property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E984-DB17-4FD9-A3D5-AC175DC25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26402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chemeClr val="tx1"/>
                    </a:solidFill>
                  </a:rPr>
                  <a:t>It implies further from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B0F0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FF0000"/>
                    </a:solidFill>
                  </a:rPr>
                  <a:t>earlier the node joins the network, higher would be its degree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>
                    <a:solidFill>
                      <a:srgbClr val="00B0F0"/>
                    </a:solidFill>
                  </a:rPr>
                  <a:t>First mover advantage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It implies even further from </a:t>
                </a:r>
                <a:r>
                  <a:rPr lang="en-IN" dirty="0">
                    <a:solidFill>
                      <a:schemeClr val="tx1"/>
                    </a:solidFill>
                  </a:rPr>
                  <a:t>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chemeClr val="tx1"/>
                    </a:solidFill>
                  </a:rPr>
                  <a:t>Thus, </a:t>
                </a:r>
                <a:r>
                  <a:rPr lang="en-IN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he rate of acquiring of new edges by a node slows down with time</a:t>
                </a:r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E984-DB17-4FD9-A3D5-AC175DC25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264024"/>
              </a:xfrm>
              <a:blipFill>
                <a:blip r:embed="rId2"/>
                <a:stretch>
                  <a:fillRect l="-1333" t="-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83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BCA9-369E-4C5C-BDEC-FEA7C10E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Model: Scale-free Property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E984-DB17-4FD9-A3D5-AC175DC25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26402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chemeClr val="tx1"/>
                    </a:solidFill>
                  </a:rPr>
                  <a:t>It implies further from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B0F0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earlier the node joins the network, higher would be its degree (</a:t>
                </a:r>
                <a:r>
                  <a:rPr lang="en-US" dirty="0">
                    <a:solidFill>
                      <a:srgbClr val="00B0F0"/>
                    </a:solidFill>
                  </a:rPr>
                  <a:t>First mover advantage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1"/>
                    </a:solidFill>
                  </a:rPr>
                  <a:t>It implies even further from </a:t>
                </a:r>
                <a:r>
                  <a:rPr lang="en-IN" dirty="0">
                    <a:solidFill>
                      <a:schemeClr val="tx1"/>
                    </a:solidFill>
                  </a:rPr>
                  <a:t>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chemeClr val="tx1"/>
                    </a:solidFill>
                  </a:rPr>
                  <a:t>Thus, </a:t>
                </a:r>
                <a:r>
                  <a:rPr lang="en-IN" dirty="0">
                    <a:solidFill>
                      <a:srgbClr val="00B0F0"/>
                    </a:solidFill>
                  </a:rPr>
                  <a:t>t</a:t>
                </a:r>
                <a:r>
                  <a:rPr lang="en-US" dirty="0">
                    <a:solidFill>
                      <a:srgbClr val="00B0F0"/>
                    </a:solidFill>
                  </a:rPr>
                  <a:t>he rate of acquiring of new edges by a node slows down with time</a:t>
                </a:r>
                <a:endParaRPr lang="en-IN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E984-DB17-4FD9-A3D5-AC175DC25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264024"/>
              </a:xfrm>
              <a:blipFill>
                <a:blip r:embed="rId2"/>
                <a:stretch>
                  <a:fillRect l="-1333" t="-7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485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EA69-1FA3-4FEA-B637-DB48AE10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Model: Scale-free Property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3D7FAF-0CC0-4002-82A6-5777EBEC2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8782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Note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(∗∗)</m:t>
                    </m:r>
                  </m:oMath>
                </a14:m>
                <a:r>
                  <a:rPr lang="en-IN" dirty="0"/>
                  <a:t> as,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It follows from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(∗∗)</m:t>
                    </m:r>
                  </m:oMath>
                </a14:m>
                <a:r>
                  <a:rPr lang="en-IN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From distribution of the attachment of edges in the network,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3D7FAF-0CC0-4002-82A6-5777EBEC2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87824"/>
              </a:xfrm>
              <a:blipFill>
                <a:blip r:embed="rId2"/>
                <a:stretch>
                  <a:fillRect l="-1333" t="-7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960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EA69-1FA3-4FEA-B637-DB48AE10D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Model: Scale-free Property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3D7FAF-0CC0-4002-82A6-5777EBEC2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87824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Note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(∗∗)</m:t>
                    </m:r>
                  </m:oMath>
                </a14:m>
                <a:r>
                  <a:rPr lang="en-IN" dirty="0"/>
                  <a:t> as,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It follows from above,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Then the degree distribution,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Letting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IN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3D7FAF-0CC0-4002-82A6-5777EBEC2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87824"/>
              </a:xfrm>
              <a:blipFill>
                <a:blip r:embed="rId2"/>
                <a:stretch>
                  <a:fillRect l="-1152" t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114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A4031-0B14-44ED-AD48-E690C110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solidFill>
                  <a:srgbClr val="C00000"/>
                </a:solidFill>
              </a:rPr>
              <a:t>Barabasi</a:t>
            </a:r>
            <a:r>
              <a:rPr lang="en-IN" dirty="0">
                <a:solidFill>
                  <a:srgbClr val="C00000"/>
                </a:solidFill>
              </a:rPr>
              <a:t>-Albert Model</a:t>
            </a:r>
            <a:r>
              <a:rPr lang="en-IN">
                <a:solidFill>
                  <a:srgbClr val="C00000"/>
                </a:solidFill>
              </a:rPr>
              <a:t>: 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4F366-9B8F-4066-BBE4-5FAEC886A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Model assumes that only one node is added at a time; difficult to apply if more than one node arrive simultaneously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Assumes a linear growth model; may not be realistic in many applications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Predicts a fixed exponent in the power-law degree distribution; whereas, across real-world networks, exponent varies between 1 and 3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Model does not capture the temporal decay of preference of a node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Model does not consider the competitive characteristics of a real-world node that flourish in </a:t>
            </a:r>
            <a:r>
              <a:rPr lang="en-US"/>
              <a:t>short notice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178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4E2F-CD84-4E93-8F12-10E7D2FD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Properties of Real-world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9B22-6751-463B-A6F5-6873C596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H</a:t>
            </a:r>
            <a:r>
              <a:rPr lang="en-US" dirty="0" err="1"/>
              <a:t>igh</a:t>
            </a:r>
            <a:r>
              <a:rPr lang="en-US" dirty="0"/>
              <a:t> average local clustering coefficient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Small-world property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Scale-free property</a:t>
            </a:r>
          </a:p>
        </p:txBody>
      </p:sp>
    </p:spTree>
    <p:extLst>
      <p:ext uri="{BB962C8B-B14F-4D97-AF65-F5344CB8AC3E}">
        <p14:creationId xmlns:p14="http://schemas.microsoft.com/office/powerpoint/2010/main" val="395134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577D-35D0-4400-8DE5-AB92FD04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Average Local Clustering Coefficient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4FDBB-2442-421C-95FF-DBB58F73B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009500"/>
            <a:ext cx="3190875" cy="28170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39F41-C735-4D7C-873A-1065CB08898F}"/>
              </a:ext>
            </a:extLst>
          </p:cNvPr>
          <p:cNvSpPr txBox="1"/>
          <p:nvPr/>
        </p:nvSpPr>
        <p:spPr>
          <a:xfrm>
            <a:off x="1097280" y="5049790"/>
            <a:ext cx="305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3"/>
              </a:rPr>
              <a:t>https://www.sciencedirect.com/science/article/pii/S0166218X16304589</a:t>
            </a:r>
            <a:r>
              <a:rPr lang="en-IN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755D2-C744-4A64-A0F1-A807830DF7E5}"/>
              </a:ext>
            </a:extLst>
          </p:cNvPr>
          <p:cNvSpPr txBox="1"/>
          <p:nvPr/>
        </p:nvSpPr>
        <p:spPr>
          <a:xfrm>
            <a:off x="4200525" y="2085975"/>
            <a:ext cx="37147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Neighbors of a node tend to be highly connected with each other at individual level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 Facebook social graph, for users with 100 friends have average local clustering coefficient of 0.14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For a graph of 150 million nodes, the number is unexpectedly high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22C68F-9312-498B-A89D-0A7F4AD1E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197" y="1952233"/>
            <a:ext cx="2971953" cy="2451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30EAA1-8B13-49D0-A775-087195D1AD6D}"/>
              </a:ext>
            </a:extLst>
          </p:cNvPr>
          <p:cNvSpPr txBox="1"/>
          <p:nvPr/>
        </p:nvSpPr>
        <p:spPr>
          <a:xfrm>
            <a:off x="9029700" y="4403459"/>
            <a:ext cx="2543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Clustering coefficient of Facebook Social Graph</a:t>
            </a:r>
          </a:p>
          <a:p>
            <a:pPr algn="ctr"/>
            <a:r>
              <a:rPr lang="en-IN" dirty="0" err="1">
                <a:solidFill>
                  <a:srgbClr val="00B0F0"/>
                </a:solidFill>
              </a:rPr>
              <a:t>Ugander</a:t>
            </a:r>
            <a:r>
              <a:rPr lang="en-IN" dirty="0">
                <a:solidFill>
                  <a:srgbClr val="00B0F0"/>
                </a:solidFill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80587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84D2-295D-449D-A69D-AEB20DDD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Small-world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5AAFA-7952-46D2-9D8C-AB29B7D9D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2075" y="2108201"/>
                <a:ext cx="5983604" cy="3760891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/>
                  <a:t>An outcome of </a:t>
                </a:r>
                <a:r>
                  <a:rPr lang="en-IN" dirty="0">
                    <a:solidFill>
                      <a:srgbClr val="00B0F0"/>
                    </a:solidFill>
                  </a:rPr>
                  <a:t>Stanley Milgram’s small-world experiment (1967)</a:t>
                </a:r>
                <a:r>
                  <a:rPr lang="en-IN" dirty="0"/>
                  <a:t> </a:t>
                </a:r>
                <a:r>
                  <a:rPr lang="en-US" dirty="0"/>
                  <a:t>to measure the probability of two random persons being known to each other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Can also be viewed in light of the average path length between two randomly chosen nodes in a network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A network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said to follow the </a:t>
                </a:r>
                <a:r>
                  <a:rPr lang="en-US" dirty="0">
                    <a:solidFill>
                      <a:srgbClr val="00B0F0"/>
                    </a:solidFill>
                  </a:rPr>
                  <a:t>small-world property</a:t>
                </a:r>
                <a:r>
                  <a:rPr lang="en-US" dirty="0"/>
                  <a:t> if the average path length of the network is logarithmically proportional to the network size.</a:t>
                </a:r>
              </a:p>
              <a:p>
                <a:pPr marL="0" indent="0" algn="ctr">
                  <a:buNone/>
                </a:pPr>
                <a:endParaRPr lang="en-IN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∝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𝑁𝑒𝑡𝑤𝑜𝑟𝑘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05AAFA-7952-46D2-9D8C-AB29B7D9D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2075" y="2108201"/>
                <a:ext cx="5983604" cy="3760891"/>
              </a:xfrm>
              <a:blipFill>
                <a:blip r:embed="rId2"/>
                <a:stretch>
                  <a:fillRect l="-2240" t="-972" r="-32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037BA96-F923-43D6-A52A-5B0D564DB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4" y="1880235"/>
            <a:ext cx="5014521" cy="3760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8FB77-72FA-4087-A89C-F3BC14F55314}"/>
              </a:ext>
            </a:extLst>
          </p:cNvPr>
          <p:cNvSpPr txBox="1"/>
          <p:nvPr/>
        </p:nvSpPr>
        <p:spPr>
          <a:xfrm>
            <a:off x="371475" y="5641126"/>
            <a:ext cx="433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"six degrees of separation" model</a:t>
            </a:r>
          </a:p>
          <a:p>
            <a:r>
              <a:rPr lang="en-IN" sz="1400" dirty="0">
                <a:hlinkClick r:id="rId4"/>
              </a:rPr>
              <a:t>https://en.wikipedia.org/wiki/Small-world_experiment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49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06EC-71A7-47B2-80BD-800BB850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Six Degrees of Separation: Milgram’s Small-World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D929B-809D-41F6-B54B-CFAAEAE0B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176" y="1987673"/>
            <a:ext cx="6326504" cy="43369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fi-FI" dirty="0"/>
              <a:t>Source cities: </a:t>
            </a:r>
            <a:r>
              <a:rPr lang="fi-FI" dirty="0">
                <a:solidFill>
                  <a:srgbClr val="00B0F0"/>
                </a:solidFill>
              </a:rPr>
              <a:t>Omaha, Nebraska</a:t>
            </a:r>
            <a:r>
              <a:rPr lang="fi-FI" dirty="0"/>
              <a:t>, and </a:t>
            </a:r>
            <a:r>
              <a:rPr lang="fi-FI" dirty="0">
                <a:solidFill>
                  <a:srgbClr val="00B0F0"/>
                </a:solidFill>
              </a:rPr>
              <a:t>Wichita, Kansas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Destination city: </a:t>
            </a:r>
            <a:r>
              <a:rPr lang="en-IN" dirty="0">
                <a:solidFill>
                  <a:srgbClr val="00B0F0"/>
                </a:solidFill>
              </a:rPr>
              <a:t>Boston, Massachusetts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Information packets sent initially to random persons in Omaha/Wichita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Recipient was to forward the letter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directly to target, if she knew the target personally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Else to some friend/relative who more likely to know the target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64 out of 296 letters eventually reach the target contact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Number of intermediates among the traversal path chains:</a:t>
            </a:r>
          </a:p>
          <a:p>
            <a:pPr marL="201168" lvl="1" indent="0">
              <a:buNone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dirty="0">
                <a:solidFill>
                  <a:srgbClr val="00B0F0"/>
                </a:solidFill>
              </a:rPr>
              <a:t>Maximum: 11	Minimum: 1 	</a:t>
            </a:r>
            <a:r>
              <a:rPr lang="en-US" dirty="0">
                <a:solidFill>
                  <a:srgbClr val="00B0F0"/>
                </a:solidFill>
              </a:rPr>
              <a:t>Median: 5.2 (</a:t>
            </a:r>
            <a:r>
              <a:rPr lang="en-US" dirty="0">
                <a:solidFill>
                  <a:srgbClr val="00B0F0"/>
                </a:solidFill>
                <a:latin typeface="Franklin Gothic Book" panose="020B0503020102020204" pitchFamily="34" charset="0"/>
              </a:rPr>
              <a:t>≈6)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68AEB-9D41-4F72-B89D-55507635C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987672"/>
            <a:ext cx="4600575" cy="3644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F48B9-AF14-44CF-9D49-EA92FFBB3E32}"/>
              </a:ext>
            </a:extLst>
          </p:cNvPr>
          <p:cNvSpPr txBox="1"/>
          <p:nvPr/>
        </p:nvSpPr>
        <p:spPr>
          <a:xfrm>
            <a:off x="142875" y="5819775"/>
            <a:ext cx="4514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possible path of a letter</a:t>
            </a:r>
          </a:p>
          <a:p>
            <a:pPr algn="ctr"/>
            <a:r>
              <a:rPr lang="en-IN" sz="1400" dirty="0">
                <a:hlinkClick r:id="rId3"/>
              </a:rPr>
              <a:t>https://en.wikipedia.org/wiki/Small-world_experiment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75151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16E54-43CA-4A78-8BDD-F28922EA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Small-world of Social Media!!!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55EEE-1F03-4248-A301-982651AD7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average chain of contacts in Microsoft Messenger was 6.6 people [</a:t>
            </a:r>
            <a:r>
              <a:rPr lang="en-US" dirty="0" err="1">
                <a:solidFill>
                  <a:srgbClr val="00B0F0"/>
                </a:solidFill>
              </a:rPr>
              <a:t>Leskovec</a:t>
            </a:r>
            <a:r>
              <a:rPr lang="en-US" dirty="0">
                <a:solidFill>
                  <a:srgbClr val="00B0F0"/>
                </a:solidFill>
              </a:rPr>
              <a:t> and Horvitz 2007</a:t>
            </a:r>
            <a:r>
              <a:rPr lang="en-US" dirty="0"/>
              <a:t>]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Average distance between two random Facebook users in 2011 was 4.74 with 3.74 intermediaries [</a:t>
            </a:r>
            <a:r>
              <a:rPr lang="en-US" dirty="0">
                <a:solidFill>
                  <a:srgbClr val="7030A0"/>
                </a:solidFill>
              </a:rPr>
              <a:t>Four Degree of Separation</a:t>
            </a:r>
            <a:r>
              <a:rPr lang="en-US" dirty="0"/>
              <a:t> by </a:t>
            </a:r>
            <a:r>
              <a:rPr lang="en-US" dirty="0">
                <a:solidFill>
                  <a:srgbClr val="00B0F0"/>
                </a:solidFill>
              </a:rPr>
              <a:t>Backstrom et al. (2012)</a:t>
            </a:r>
            <a:r>
              <a:rPr lang="en-US" dirty="0"/>
              <a:t>]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Average distance between two random Facebook users in 2016 was </a:t>
            </a:r>
            <a:r>
              <a:rPr lang="en-IN" dirty="0"/>
              <a:t>4.57 with 3.57 intermediaries [Repeat Experiment by Facebook in 2016]</a:t>
            </a:r>
          </a:p>
        </p:txBody>
      </p:sp>
    </p:spTree>
    <p:extLst>
      <p:ext uri="{BB962C8B-B14F-4D97-AF65-F5344CB8AC3E}">
        <p14:creationId xmlns:p14="http://schemas.microsoft.com/office/powerpoint/2010/main" val="287234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794A-3F4C-4F5C-A598-FB4C5473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Scale-free Property: Power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12B38-0593-47F5-B9E7-9DBEBE15EF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79900" y="2108201"/>
                <a:ext cx="6875780" cy="4254499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IN" dirty="0">
                    <a:solidFill>
                      <a:srgbClr val="00B0F0"/>
                    </a:solidFill>
                  </a:rPr>
                  <a:t>Power Law</a:t>
                </a:r>
                <a:r>
                  <a:rPr lang="en-IN" dirty="0"/>
                  <a:t>: </a:t>
                </a:r>
                <a:r>
                  <a:rPr lang="en-US" dirty="0"/>
                  <a:t>a relative change in the value of one variable leads to the proportional change in the value of other variable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Independent of the initial values of both the variable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Mathematically,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Functions that follows power-law are </a:t>
                </a:r>
                <a:r>
                  <a:rPr lang="en-US" dirty="0">
                    <a:solidFill>
                      <a:srgbClr val="00B0F0"/>
                    </a:solidFill>
                  </a:rPr>
                  <a:t>scale-invariant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B0F0"/>
                    </a:solidFill>
                  </a:rPr>
                  <a:t>Pareto Principle </a:t>
                </a:r>
                <a:r>
                  <a:rPr lang="en-US" dirty="0">
                    <a:solidFill>
                      <a:schemeClr val="tx2"/>
                    </a:solidFill>
                  </a:rPr>
                  <a:t>(or the </a:t>
                </a:r>
                <a:r>
                  <a:rPr lang="en-US" dirty="0">
                    <a:solidFill>
                      <a:srgbClr val="00B0F0"/>
                    </a:solidFill>
                  </a:rPr>
                  <a:t>80/20 rule</a:t>
                </a:r>
                <a:r>
                  <a:rPr lang="en-US" dirty="0">
                    <a:solidFill>
                      <a:schemeClr val="tx2"/>
                    </a:solidFill>
                  </a:rPr>
                  <a:t>) in Economics: 80% of the outcomes are results of 20% of the causes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chemeClr val="tx2"/>
                    </a:solidFill>
                  </a:rPr>
                  <a:t>Power law principle is also coined as </a:t>
                </a:r>
                <a:r>
                  <a:rPr lang="en-US" dirty="0">
                    <a:solidFill>
                      <a:srgbClr val="00B0F0"/>
                    </a:solidFill>
                  </a:rPr>
                  <a:t>Pareto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D12B38-0593-47F5-B9E7-9DBEBE15E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79900" y="2108201"/>
                <a:ext cx="6875780" cy="4254499"/>
              </a:xfrm>
              <a:blipFill>
                <a:blip r:embed="rId2"/>
                <a:stretch>
                  <a:fillRect l="-1950" t="-716" r="-23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9EE9D7-9528-4339-B60A-9F320B79B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089151"/>
            <a:ext cx="3181350" cy="3479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8C21F4-4FBF-4624-9D29-60A21BB539B4}"/>
              </a:ext>
            </a:extLst>
          </p:cNvPr>
          <p:cNvSpPr txBox="1"/>
          <p:nvPr/>
        </p:nvSpPr>
        <p:spPr>
          <a:xfrm>
            <a:off x="400050" y="5743575"/>
            <a:ext cx="3476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4"/>
              </a:rPr>
              <a:t>https://exploitingchange.com/2016/09/14/another-powerful-idea-the-power-law/</a:t>
            </a:r>
            <a:r>
              <a:rPr lang="en-I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705796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{A826291F-411C-43E1-BF60-579B93868CF4}tf56160789_win32</Template>
  <TotalTime>6468</TotalTime>
  <Words>2636</Words>
  <Application>Microsoft Office PowerPoint</Application>
  <PresentationFormat>Widescreen</PresentationFormat>
  <Paragraphs>316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Bookman Old Style</vt:lpstr>
      <vt:lpstr>Calibri</vt:lpstr>
      <vt:lpstr>Cambria Math</vt:lpstr>
      <vt:lpstr>Franklin Gothic Book</vt:lpstr>
      <vt:lpstr>Wingdings</vt:lpstr>
      <vt:lpstr>1_RetrospectVTI</vt:lpstr>
      <vt:lpstr>Social Network Analysis</vt:lpstr>
      <vt:lpstr>Rise of Online Social Networks</vt:lpstr>
      <vt:lpstr>Synthetic Networks</vt:lpstr>
      <vt:lpstr>Properties of Real-world Networks</vt:lpstr>
      <vt:lpstr>High Average Local Clustering Coefficient</vt:lpstr>
      <vt:lpstr>Small-world Property</vt:lpstr>
      <vt:lpstr>Six Degrees of Separation: Milgram’s Small-World Experiment</vt:lpstr>
      <vt:lpstr>Small-world of Social Media!!!</vt:lpstr>
      <vt:lpstr>Scale-free Property: Power Law</vt:lpstr>
      <vt:lpstr>Scale-free Property: Real Networks</vt:lpstr>
      <vt:lpstr>Synthetic Networks: Random Network Model</vt:lpstr>
      <vt:lpstr>Erdős-Rényi Network: Degree Distribution</vt:lpstr>
      <vt:lpstr>Erdős-Rényi Network: Emergence of Giant Component</vt:lpstr>
      <vt:lpstr>Erdős-Rényi Network: Average Path Length</vt:lpstr>
      <vt:lpstr>Erdős-Rényi Network: Clustering Coefficient</vt:lpstr>
      <vt:lpstr>Erdős-Rényi Networks vs. Real-life Networks: Degree Distribution</vt:lpstr>
      <vt:lpstr>Erdős-Rényi Networks vs. Real-life Networks: Presence of Outliers</vt:lpstr>
      <vt:lpstr>Erdős-Rényi Networks vs. Real-life Networks: Small-world Property</vt:lpstr>
      <vt:lpstr>Erdős-Rényi Networks vs. Real-life Networks: Clustering Coefficient</vt:lpstr>
      <vt:lpstr>Regular Ring Lattice Network Model</vt:lpstr>
      <vt:lpstr>Regular Ring Lattice Network Model: Local Clustering Coefficient</vt:lpstr>
      <vt:lpstr>Regular Ring Lattice Network Model: Small-world Property</vt:lpstr>
      <vt:lpstr>Watts-Strogatz Network Model</vt:lpstr>
      <vt:lpstr>Watts-Strogatz Network Model: Network Formation</vt:lpstr>
      <vt:lpstr>Watts-Strogatz Network Model: Properties</vt:lpstr>
      <vt:lpstr>Watts-Strogatz Network Model: Average Path Length</vt:lpstr>
      <vt:lpstr>Watts-Strogatz Network Model: Clustering Coefficient</vt:lpstr>
      <vt:lpstr>Watts-Strogatz Networks vs. Real-world Networks</vt:lpstr>
      <vt:lpstr>Barabasi-Albert Network Model</vt:lpstr>
      <vt:lpstr>Barabasi-Albert Model: Network Formation</vt:lpstr>
      <vt:lpstr>Barabasi-Albert Model: Network Growth</vt:lpstr>
      <vt:lpstr>Barabasi-Albert Model: Degree Dynamics</vt:lpstr>
      <vt:lpstr>Barabasi-Albert Model: Scale-free Property</vt:lpstr>
      <vt:lpstr>Barabasi-Albert Model: Scale-free Property</vt:lpstr>
      <vt:lpstr>Barabasi-Albert Model: Scale-free Property</vt:lpstr>
      <vt:lpstr>Barabasi-Albert Model: Scale-free Property</vt:lpstr>
      <vt:lpstr>Barabasi-Albert Model: Scale-free Property</vt:lpstr>
      <vt:lpstr>Barabasi-Albert Model: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</dc:title>
  <dc:creator>Partha Sarathi</dc:creator>
  <cp:lastModifiedBy>Sankita Patel</cp:lastModifiedBy>
  <cp:revision>795</cp:revision>
  <dcterms:created xsi:type="dcterms:W3CDTF">2021-01-11T19:07:19Z</dcterms:created>
  <dcterms:modified xsi:type="dcterms:W3CDTF">2023-02-07T03:45:59Z</dcterms:modified>
</cp:coreProperties>
</file>